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commentAuthors.xml" ContentType="application/vnd.openxmlformats-officedocument.presentationml.commentAuthors+xml"/>
  <Override PartName="/ppt/slideLayouts/slideLayout10.xml" ContentType="application/vnd.openxmlformats-officedocument.presentationml.slideLayout+xml"/>
  <Default Extension="tiff" ContentType="image/tiff"/>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8"/>
  </p:notesMasterIdLst>
  <p:sldIdLst>
    <p:sldId id="257" r:id="rId2"/>
    <p:sldId id="262" r:id="rId3"/>
    <p:sldId id="261" r:id="rId4"/>
    <p:sldId id="258" r:id="rId5"/>
    <p:sldId id="260" r:id="rId6"/>
    <p:sldId id="259" r:id="rId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ian Coleman" initials="DEC" lastIdx="2" clrIdx="0"/>
  <p:cmAuthor id="1" name="Anne Talvacchio" initials="AMT" lastIdx="3" clrIdx="1"/>
  <p:cmAuthor id="2" name="Kevin Gotchet" initials="KG" lastIdx="1"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p:cViewPr varScale="1">
        <p:scale>
          <a:sx n="107" d="100"/>
          <a:sy n="107" d="100"/>
        </p:scale>
        <p:origin x="-90" y="-114"/>
      </p:cViewPr>
      <p:guideLst>
        <p:guide orient="horz" pos="2160"/>
        <p:guide pos="288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tiff>
</file>

<file path=ppt/media/image2.tiff>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431EDC7-D499-4D7F-8619-4F106DFD3B70}" type="datetimeFigureOut">
              <a:rPr lang="en-US" smtClean="0"/>
              <a:pPr/>
              <a:t>5/2/2014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7B6065E-3CA8-40FA-981F-F6BC273B875D}" type="slidenum">
              <a:rPr lang="en-US" smtClean="0"/>
              <a:pPr/>
              <a:t>‹#›</a:t>
            </a:fld>
            <a:endParaRPr lang="en-US"/>
          </a:p>
        </p:txBody>
      </p:sp>
    </p:spTree>
    <p:extLst>
      <p:ext uri="{BB962C8B-B14F-4D97-AF65-F5344CB8AC3E}">
        <p14:creationId xmlns:p14="http://schemas.microsoft.com/office/powerpoint/2010/main" xmlns="" val="16808749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2130425"/>
            <a:ext cx="7772400" cy="1470025"/>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xmlns="" val="2087129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xmlns="" val="4673819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xmlns="" val="247497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xmlns="" val="6773168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347868"/>
            <a:ext cx="8229600" cy="1143000"/>
          </a:xfrm>
        </p:spPr>
        <p:txBody>
          <a:bodyPr>
            <a:normAutofit/>
          </a:bodyPr>
          <a:lstStyle>
            <a:lvl1pPr>
              <a:tabLst/>
              <a:defRPr sz="3200" b="1" baseline="0">
                <a:latin typeface="Trade Gothic LT Std Extended" pitchFamily="34" charset="0"/>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xmlns="" val="1435681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Tree>
    <p:extLst>
      <p:ext uri="{BB962C8B-B14F-4D97-AF65-F5344CB8AC3E}">
        <p14:creationId xmlns:p14="http://schemas.microsoft.com/office/powerpoint/2010/main" xmlns="" val="25222789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xmlns="" val="7923732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xmlns="" val="119904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xmlns="" val="1200445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2494165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xmlns="" val="8103046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xmlns="" val="2877774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tif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1" name="Picture 30" descr="Slide_background_new.tif"/>
          <p:cNvPicPr>
            <a:picLocks noChangeAspect="1"/>
          </p:cNvPicPr>
          <p:nvPr/>
        </p:nvPicPr>
        <p:blipFill>
          <a:blip r:embed="rId14" cstate="print"/>
          <a:stretch>
            <a:fillRect/>
          </a:stretch>
        </p:blipFill>
        <p:spPr>
          <a:xfrm>
            <a:off x="1369" y="-13252"/>
            <a:ext cx="9141262" cy="6858000"/>
          </a:xfrm>
          <a:prstGeom prst="rect">
            <a:avLst/>
          </a:prstGeom>
        </p:spPr>
      </p:pic>
      <p:sp>
        <p:nvSpPr>
          <p:cNvPr id="2" name="Title Placeholder 1"/>
          <p:cNvSpPr>
            <a:spLocks noGrp="1"/>
          </p:cNvSpPr>
          <p:nvPr>
            <p:ph type="title"/>
          </p:nvPr>
        </p:nvSpPr>
        <p:spPr>
          <a:xfrm>
            <a:off x="457200" y="344556"/>
            <a:ext cx="8229600"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cxnSp>
        <p:nvCxnSpPr>
          <p:cNvPr id="15" name="Straight Connector 14"/>
          <p:cNvCxnSpPr/>
          <p:nvPr/>
        </p:nvCxnSpPr>
        <p:spPr>
          <a:xfrm>
            <a:off x="0" y="0"/>
            <a:ext cx="9144000" cy="0"/>
          </a:xfrm>
          <a:prstGeom prst="line">
            <a:avLst/>
          </a:prstGeom>
          <a:ln w="38100">
            <a:solidFill>
              <a:srgbClr val="E4701E"/>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0" y="333380"/>
            <a:ext cx="91440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864704" y="0"/>
            <a:ext cx="7391400" cy="338554"/>
          </a:xfrm>
          <a:prstGeom prst="rect">
            <a:avLst/>
          </a:prstGeom>
          <a:noFill/>
        </p:spPr>
        <p:txBody>
          <a:bodyPr wrap="square" rtlCol="0">
            <a:spAutoFit/>
          </a:bodyPr>
          <a:lstStyle/>
          <a:p>
            <a:pPr algn="ctr"/>
            <a:r>
              <a:rPr lang="en-US" sz="1600" b="1" dirty="0" smtClean="0">
                <a:solidFill>
                  <a:srgbClr val="455C61"/>
                </a:solidFill>
                <a:latin typeface="Trade Gothic LT Std Cn" pitchFamily="34" charset="0"/>
              </a:rPr>
              <a:t>LESSON 16</a:t>
            </a:r>
            <a:r>
              <a:rPr lang="en-US" sz="1600" b="1" baseline="0" dirty="0" smtClean="0">
                <a:solidFill>
                  <a:srgbClr val="455C61"/>
                </a:solidFill>
                <a:latin typeface="Trade Gothic LT Std Cn" pitchFamily="34" charset="0"/>
              </a:rPr>
              <a:t> </a:t>
            </a:r>
            <a:r>
              <a:rPr lang="en-US" sz="1600" b="1" kern="1200" baseline="0" dirty="0" smtClean="0">
                <a:solidFill>
                  <a:srgbClr val="E4701E"/>
                </a:solidFill>
                <a:latin typeface="Trade Gothic LT Std Cn" pitchFamily="34" charset="0"/>
                <a:ea typeface="+mn-ea"/>
                <a:cs typeface="+mn-cs"/>
              </a:rPr>
              <a:t>THE CIRCULAR FLOWS OF ECONOLAND</a:t>
            </a:r>
            <a:endParaRPr lang="en-GB" sz="1600" b="1" dirty="0">
              <a:solidFill>
                <a:srgbClr val="E4701E"/>
              </a:solidFill>
              <a:latin typeface="Trade Gothic LT Std Cn" pitchFamily="34" charset="0"/>
            </a:endParaRPr>
          </a:p>
        </p:txBody>
      </p:sp>
      <p:sp>
        <p:nvSpPr>
          <p:cNvPr id="14" name="Chord 13"/>
          <p:cNvSpPr/>
          <p:nvPr/>
        </p:nvSpPr>
        <p:spPr>
          <a:xfrm rot="6752595">
            <a:off x="3837038" y="5993156"/>
            <a:ext cx="1483244" cy="1514991"/>
          </a:xfrm>
          <a:prstGeom prst="chord">
            <a:avLst>
              <a:gd name="adj1" fmla="val 3996300"/>
              <a:gd name="adj2" fmla="val 14842206"/>
            </a:avLst>
          </a:prstGeom>
          <a:solidFill>
            <a:srgbClr val="E4701E"/>
          </a:solidFill>
          <a:ln>
            <a:solidFill>
              <a:srgbClr val="E470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p:cNvSpPr txBox="1"/>
          <p:nvPr/>
        </p:nvSpPr>
        <p:spPr>
          <a:xfrm>
            <a:off x="4114800" y="6149008"/>
            <a:ext cx="914400" cy="246221"/>
          </a:xfrm>
          <a:prstGeom prst="rect">
            <a:avLst/>
          </a:prstGeom>
          <a:noFill/>
        </p:spPr>
        <p:txBody>
          <a:bodyPr wrap="square" rtlCol="0">
            <a:spAutoFit/>
          </a:bodyPr>
          <a:lstStyle/>
          <a:p>
            <a:pPr algn="ctr"/>
            <a:r>
              <a:rPr lang="en-GB" sz="1000" b="1" dirty="0" smtClean="0">
                <a:solidFill>
                  <a:schemeClr val="bg1"/>
                </a:solidFill>
                <a:latin typeface="Trade Gothic LT Std" pitchFamily="34" charset="0"/>
              </a:rPr>
              <a:t>16-</a:t>
            </a:r>
            <a:fld id="{BF3E2D1B-3FFF-45CB-8648-E0CD14D04F0D}" type="slidenum">
              <a:rPr lang="en-GB" sz="1000" b="1" smtClean="0">
                <a:solidFill>
                  <a:schemeClr val="bg1"/>
                </a:solidFill>
                <a:latin typeface="Trade Gothic LT Std" pitchFamily="34" charset="0"/>
              </a:rPr>
              <a:pPr algn="ctr"/>
              <a:t>‹#›</a:t>
            </a:fld>
            <a:endParaRPr lang="en-GB" sz="1000" b="1" dirty="0">
              <a:solidFill>
                <a:schemeClr val="bg1"/>
              </a:solidFill>
              <a:latin typeface="Trade Gothic LT Std" pitchFamily="34" charset="0"/>
            </a:endParaRPr>
          </a:p>
        </p:txBody>
      </p:sp>
      <p:sp>
        <p:nvSpPr>
          <p:cNvPr id="22" name="Rectangle 21"/>
          <p:cNvSpPr/>
          <p:nvPr/>
        </p:nvSpPr>
        <p:spPr>
          <a:xfrm>
            <a:off x="-39757" y="6477000"/>
            <a:ext cx="9197009" cy="381000"/>
          </a:xfrm>
          <a:prstGeom prst="rect">
            <a:avLst/>
          </a:prstGeom>
          <a:solidFill>
            <a:srgbClr val="E4701E"/>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TextBox 28"/>
          <p:cNvSpPr txBox="1"/>
          <p:nvPr/>
        </p:nvSpPr>
        <p:spPr>
          <a:xfrm>
            <a:off x="1172816" y="6576392"/>
            <a:ext cx="6781800" cy="246221"/>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000" b="1" dirty="0" smtClean="0">
                <a:solidFill>
                  <a:schemeClr val="bg1"/>
                </a:solidFill>
                <a:latin typeface="Trade Gothic LT Std" pitchFamily="34" charset="0"/>
              </a:rPr>
              <a:t>HIGH SCHOOL ECONOMICS 3</a:t>
            </a:r>
            <a:r>
              <a:rPr lang="en-US" sz="1000" b="1" cap="small" baseline="0" dirty="0" smtClean="0">
                <a:solidFill>
                  <a:schemeClr val="bg1"/>
                </a:solidFill>
                <a:latin typeface="Trade Gothic LT Std" pitchFamily="34" charset="0"/>
              </a:rPr>
              <a:t>rd</a:t>
            </a:r>
            <a:r>
              <a:rPr lang="en-US" sz="1000" b="1" dirty="0" smtClean="0">
                <a:solidFill>
                  <a:schemeClr val="bg1"/>
                </a:solidFill>
                <a:latin typeface="Trade Gothic LT Std" pitchFamily="34" charset="0"/>
              </a:rPr>
              <a:t> EDITION © COUNCIL FOR ECONOMIC EDUCATION, NEW YORK, NY</a:t>
            </a:r>
            <a:endParaRPr lang="en-GB" sz="1000" b="1" dirty="0">
              <a:latin typeface="Trade Gothic LT Std" pitchFamily="34" charset="0"/>
            </a:endParaRPr>
          </a:p>
        </p:txBody>
      </p:sp>
    </p:spTree>
    <p:extLst>
      <p:ext uri="{BB962C8B-B14F-4D97-AF65-F5344CB8AC3E}">
        <p14:creationId xmlns:p14="http://schemas.microsoft.com/office/powerpoint/2010/main" xmlns="" val="1863294971"/>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hf sldNum="0" hdr="0" ftr="0" dt="0"/>
  <p:txStyles>
    <p:titleStyle>
      <a:lvl1pPr algn="ctr" defTabSz="914400" rtl="0" eaLnBrk="1" latinLnBrk="0" hangingPunct="1">
        <a:spcBef>
          <a:spcPct val="0"/>
        </a:spcBef>
        <a:buNone/>
        <a:defRPr sz="3200" b="1" kern="1200" cap="all" spc="0" baseline="0">
          <a:solidFill>
            <a:schemeClr val="tx1"/>
          </a:solidFill>
          <a:latin typeface="Trade Gothic LT Std Extended"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Trade Gothic LT Std Cn"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Trade Gothic LT Std Cn"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Trade Gothic LT Std Cn"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Trade Gothic LT Std Cn"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Trade Gothic LT Std Cn"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4068"/>
            <a:ext cx="8229600" cy="718932"/>
          </a:xfrm>
        </p:spPr>
        <p:txBody>
          <a:bodyPr/>
          <a:lstStyle/>
          <a:p>
            <a:r>
              <a:rPr lang="en-US" cap="none" dirty="0" smtClean="0"/>
              <a:t>Productive Resources</a:t>
            </a:r>
            <a:endParaRPr lang="en-US" cap="none" dirty="0"/>
          </a:p>
        </p:txBody>
      </p:sp>
      <p:sp>
        <p:nvSpPr>
          <p:cNvPr id="3" name="Content Placeholder 2"/>
          <p:cNvSpPr>
            <a:spLocks noGrp="1"/>
          </p:cNvSpPr>
          <p:nvPr>
            <p:ph idx="1"/>
          </p:nvPr>
        </p:nvSpPr>
        <p:spPr>
          <a:xfrm>
            <a:off x="457200" y="1600201"/>
            <a:ext cx="8229600" cy="4114800"/>
          </a:xfrm>
        </p:spPr>
        <p:txBody>
          <a:bodyPr>
            <a:normAutofit/>
          </a:bodyPr>
          <a:lstStyle/>
          <a:p>
            <a:pPr marL="0" indent="0">
              <a:buNone/>
            </a:pPr>
            <a:r>
              <a:rPr lang="en-US" sz="2800" b="1" dirty="0" smtClean="0"/>
              <a:t>Human resources</a:t>
            </a:r>
          </a:p>
          <a:p>
            <a:pPr marL="400050" lvl="1" indent="0">
              <a:buNone/>
            </a:pPr>
            <a:r>
              <a:rPr lang="en-US" dirty="0" smtClean="0"/>
              <a:t>People: the </a:t>
            </a:r>
            <a:r>
              <a:rPr lang="en-US" dirty="0"/>
              <a:t>mental and physical </a:t>
            </a:r>
            <a:r>
              <a:rPr lang="en-US" dirty="0" smtClean="0"/>
              <a:t>abilities that allow them to make contributions in the workforce.</a:t>
            </a:r>
          </a:p>
          <a:p>
            <a:pPr marL="400050" lvl="1" indent="0">
              <a:buNone/>
            </a:pPr>
            <a:endParaRPr lang="en-US" sz="2400" dirty="0" smtClean="0"/>
          </a:p>
          <a:p>
            <a:pPr marL="400050" lvl="1" indent="0">
              <a:buNone/>
            </a:pPr>
            <a:r>
              <a:rPr lang="en-US" sz="2400" i="1" dirty="0" smtClean="0"/>
              <a:t>Examples: </a:t>
            </a:r>
            <a:r>
              <a:rPr lang="en-US" sz="2400" i="1" dirty="0"/>
              <a:t>c</a:t>
            </a:r>
            <a:r>
              <a:rPr lang="en-US" sz="2400" i="1" dirty="0" smtClean="0"/>
              <a:t>onstruction </a:t>
            </a:r>
            <a:r>
              <a:rPr lang="en-US" sz="2400" i="1" dirty="0"/>
              <a:t>workers, factory workers, teachers, doctors, truck drivers, farmers, secretaries, actors, engineers, garbage collectors, and many other </a:t>
            </a:r>
            <a:r>
              <a:rPr lang="en-US" sz="2400" i="1" dirty="0" smtClean="0"/>
              <a:t>occupations</a:t>
            </a:r>
            <a:endParaRPr lang="en-US" i="1" dirty="0"/>
          </a:p>
        </p:txBody>
      </p:sp>
    </p:spTree>
    <p:extLst>
      <p:ext uri="{BB962C8B-B14F-4D97-AF65-F5344CB8AC3E}">
        <p14:creationId xmlns:p14="http://schemas.microsoft.com/office/powerpoint/2010/main" xmlns="" val="113193944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4068"/>
            <a:ext cx="8229600" cy="718932"/>
          </a:xfrm>
        </p:spPr>
        <p:txBody>
          <a:bodyPr/>
          <a:lstStyle/>
          <a:p>
            <a:r>
              <a:rPr lang="en-US" cap="none" dirty="0" smtClean="0"/>
              <a:t>Productive Resources</a:t>
            </a:r>
            <a:endParaRPr lang="en-US" cap="none" dirty="0"/>
          </a:p>
        </p:txBody>
      </p:sp>
      <p:sp>
        <p:nvSpPr>
          <p:cNvPr id="3" name="Content Placeholder 2"/>
          <p:cNvSpPr>
            <a:spLocks noGrp="1"/>
          </p:cNvSpPr>
          <p:nvPr>
            <p:ph idx="1"/>
          </p:nvPr>
        </p:nvSpPr>
        <p:spPr>
          <a:xfrm>
            <a:off x="457200" y="1600201"/>
            <a:ext cx="8229600" cy="4038600"/>
          </a:xfrm>
        </p:spPr>
        <p:txBody>
          <a:bodyPr>
            <a:normAutofit/>
          </a:bodyPr>
          <a:lstStyle/>
          <a:p>
            <a:pPr marL="0" indent="0">
              <a:buNone/>
            </a:pPr>
            <a:r>
              <a:rPr lang="en-US" sz="2800" b="1" dirty="0" smtClean="0"/>
              <a:t>Capital resources</a:t>
            </a:r>
          </a:p>
          <a:p>
            <a:pPr marL="400050" lvl="1" indent="0">
              <a:buNone/>
            </a:pPr>
            <a:r>
              <a:rPr lang="en-US" dirty="0" smtClean="0"/>
              <a:t>Goods </a:t>
            </a:r>
            <a:r>
              <a:rPr lang="en-US" dirty="0"/>
              <a:t>that were specifically produced in order to produce other goods</a:t>
            </a:r>
            <a:r>
              <a:rPr lang="en-US" dirty="0" smtClean="0"/>
              <a:t>.</a:t>
            </a:r>
          </a:p>
          <a:p>
            <a:pPr marL="400050" lvl="1" indent="0">
              <a:buNone/>
            </a:pPr>
            <a:endParaRPr lang="en-US" dirty="0" smtClean="0"/>
          </a:p>
          <a:p>
            <a:pPr marL="400050" lvl="1" indent="0">
              <a:buNone/>
            </a:pPr>
            <a:r>
              <a:rPr lang="en-US" sz="2400" i="1" dirty="0"/>
              <a:t>Examples:</a:t>
            </a:r>
            <a:r>
              <a:rPr lang="en-US" sz="2400" i="1" dirty="0" smtClean="0"/>
              <a:t> machines</a:t>
            </a:r>
            <a:r>
              <a:rPr lang="en-US" sz="2400" i="1" dirty="0"/>
              <a:t>, equipment, tools, office and factory buildings, tractors, assembly lines, computers, grinders, trucks, and many other things that help in the production </a:t>
            </a:r>
            <a:r>
              <a:rPr lang="en-US" sz="2400" i="1" dirty="0" smtClean="0"/>
              <a:t>process</a:t>
            </a:r>
            <a:endParaRPr lang="en-US" sz="2400" i="1" dirty="0"/>
          </a:p>
        </p:txBody>
      </p:sp>
    </p:spTree>
    <p:extLst>
      <p:ext uri="{BB962C8B-B14F-4D97-AF65-F5344CB8AC3E}">
        <p14:creationId xmlns:p14="http://schemas.microsoft.com/office/powerpoint/2010/main" xmlns="" val="120222636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61646"/>
            <a:ext cx="8229600" cy="642732"/>
          </a:xfrm>
        </p:spPr>
        <p:txBody>
          <a:bodyPr/>
          <a:lstStyle/>
          <a:p>
            <a:r>
              <a:rPr lang="en-US" cap="none" dirty="0" smtClean="0"/>
              <a:t>Productive Resources</a:t>
            </a:r>
            <a:endParaRPr lang="en-US" cap="none" dirty="0"/>
          </a:p>
        </p:txBody>
      </p:sp>
      <p:sp>
        <p:nvSpPr>
          <p:cNvPr id="3" name="Content Placeholder 2"/>
          <p:cNvSpPr>
            <a:spLocks noGrp="1"/>
          </p:cNvSpPr>
          <p:nvPr>
            <p:ph idx="1"/>
          </p:nvPr>
        </p:nvSpPr>
        <p:spPr>
          <a:xfrm>
            <a:off x="457200" y="1600201"/>
            <a:ext cx="8229600" cy="3810000"/>
          </a:xfrm>
        </p:spPr>
        <p:txBody>
          <a:bodyPr>
            <a:normAutofit/>
          </a:bodyPr>
          <a:lstStyle/>
          <a:p>
            <a:pPr marL="0" indent="0">
              <a:buNone/>
            </a:pPr>
            <a:r>
              <a:rPr lang="en-US" sz="2800" b="1" dirty="0" smtClean="0"/>
              <a:t>Natural resources</a:t>
            </a:r>
          </a:p>
          <a:p>
            <a:pPr marL="400050" lvl="1" indent="0">
              <a:buNone/>
            </a:pPr>
            <a:r>
              <a:rPr lang="en-US" dirty="0" smtClean="0"/>
              <a:t>An actual or potential form of wealth extracted </a:t>
            </a:r>
            <a:r>
              <a:rPr lang="en-US" dirty="0"/>
              <a:t>or harvested from the natural environment</a:t>
            </a:r>
            <a:r>
              <a:rPr lang="en-US" dirty="0" smtClean="0"/>
              <a:t>. </a:t>
            </a:r>
          </a:p>
          <a:p>
            <a:pPr marL="400050" lvl="1" indent="0">
              <a:buNone/>
            </a:pPr>
            <a:endParaRPr lang="en-US" dirty="0" smtClean="0"/>
          </a:p>
          <a:p>
            <a:pPr marL="400050" lvl="1" indent="0">
              <a:buNone/>
            </a:pPr>
            <a:r>
              <a:rPr lang="en-US" sz="2400" i="1" dirty="0"/>
              <a:t>Examples:</a:t>
            </a:r>
            <a:r>
              <a:rPr lang="en-US" sz="2400" i="1" dirty="0" smtClean="0"/>
              <a:t> trees</a:t>
            </a:r>
            <a:r>
              <a:rPr lang="en-US" sz="2400" i="1" dirty="0"/>
              <a:t>, fish, soil, minerals (such as copper, aluminum, iron ore, gold, and zinc), air, water, </a:t>
            </a:r>
            <a:r>
              <a:rPr lang="en-US" sz="2400" i="1" dirty="0" smtClean="0"/>
              <a:t>fossil </a:t>
            </a:r>
            <a:r>
              <a:rPr lang="en-US" sz="2400" i="1" dirty="0"/>
              <a:t>fuels (such as coal, oil, and natural gas</a:t>
            </a:r>
            <a:r>
              <a:rPr lang="en-US" sz="2400" i="1" dirty="0" smtClean="0"/>
              <a:t>), as well as the space provided by a plot of land </a:t>
            </a:r>
            <a:endParaRPr lang="en-US" sz="2400" i="1" dirty="0"/>
          </a:p>
        </p:txBody>
      </p:sp>
    </p:spTree>
    <p:extLst>
      <p:ext uri="{BB962C8B-B14F-4D97-AF65-F5344CB8AC3E}">
        <p14:creationId xmlns:p14="http://schemas.microsoft.com/office/powerpoint/2010/main" xmlns="" val="120222636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4068"/>
            <a:ext cx="8229600" cy="718932"/>
          </a:xfrm>
        </p:spPr>
        <p:txBody>
          <a:bodyPr>
            <a:normAutofit/>
          </a:bodyPr>
          <a:lstStyle/>
          <a:p>
            <a:r>
              <a:rPr lang="en-US" cap="none" dirty="0" smtClean="0"/>
              <a:t>A Description of Production</a:t>
            </a:r>
            <a:endParaRPr lang="en-US" cap="none" dirty="0"/>
          </a:p>
        </p:txBody>
      </p:sp>
      <p:sp>
        <p:nvSpPr>
          <p:cNvPr id="3" name="Content Placeholder 2"/>
          <p:cNvSpPr>
            <a:spLocks noGrp="1"/>
          </p:cNvSpPr>
          <p:nvPr>
            <p:ph idx="1"/>
          </p:nvPr>
        </p:nvSpPr>
        <p:spPr>
          <a:xfrm>
            <a:off x="762000" y="1447801"/>
            <a:ext cx="7620000" cy="4114800"/>
          </a:xfrm>
        </p:spPr>
        <p:txBody>
          <a:bodyPr>
            <a:normAutofit/>
          </a:bodyPr>
          <a:lstStyle/>
          <a:p>
            <a:pPr marL="0" indent="0">
              <a:buNone/>
            </a:pPr>
            <a:r>
              <a:rPr lang="en-US" sz="2800" dirty="0"/>
              <a:t>Natural resources are transformed by human and capital resources into goods and services. Thus, human and capital resources do the work of production, while natural resources provide the material that they transform.</a:t>
            </a:r>
            <a:r>
              <a:rPr lang="en-US" sz="2800" dirty="0" smtClean="0"/>
              <a:t> Because human </a:t>
            </a:r>
            <a:r>
              <a:rPr lang="en-US" sz="2800" dirty="0"/>
              <a:t>and capital resources require energy to work, natural resources also provide the energy required</a:t>
            </a:r>
            <a:r>
              <a:rPr lang="en-US" sz="2800" dirty="0" smtClean="0"/>
              <a:t> for these </a:t>
            </a:r>
            <a:r>
              <a:rPr lang="en-US" sz="2800" dirty="0"/>
              <a:t>resources (i.e</a:t>
            </a:r>
            <a:r>
              <a:rPr lang="en-US" sz="2800" dirty="0" smtClean="0"/>
              <a:t>., </a:t>
            </a:r>
            <a:r>
              <a:rPr lang="en-US" sz="2800" dirty="0"/>
              <a:t>food for workers and fuel for machines).</a:t>
            </a:r>
          </a:p>
          <a:p>
            <a:endParaRPr lang="en-US" dirty="0"/>
          </a:p>
        </p:txBody>
      </p:sp>
    </p:spTree>
    <p:extLst>
      <p:ext uri="{BB962C8B-B14F-4D97-AF65-F5344CB8AC3E}">
        <p14:creationId xmlns:p14="http://schemas.microsoft.com/office/powerpoint/2010/main" xmlns="" val="214711008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749474"/>
          </a:xfrm>
        </p:spPr>
        <p:txBody>
          <a:bodyPr>
            <a:normAutofit/>
          </a:bodyPr>
          <a:lstStyle/>
          <a:p>
            <a:r>
              <a:rPr lang="en-US" cap="none" dirty="0" smtClean="0"/>
              <a:t>The Circular Flows in a Market Economy</a:t>
            </a:r>
            <a:endParaRPr lang="en-US" cap="none" dirty="0"/>
          </a:p>
        </p:txBody>
      </p:sp>
      <p:pic>
        <p:nvPicPr>
          <p:cNvPr id="3" name="Picture 2" descr="\\10.18.1.48\cvoprod\CEE\Books_Markpdf\ECONOMICS-131302\PowerPoints\HSE-Lesson16-F001.tif"/>
          <p:cNvPicPr>
            <a:picLocks noChangeAspect="1" noChangeArrowheads="1"/>
          </p:cNvPicPr>
          <p:nvPr/>
        </p:nvPicPr>
        <p:blipFill>
          <a:blip r:embed="rId2" cstate="print"/>
          <a:srcRect/>
          <a:stretch>
            <a:fillRect/>
          </a:stretch>
        </p:blipFill>
        <p:spPr bwMode="auto">
          <a:xfrm>
            <a:off x="1280465" y="1600200"/>
            <a:ext cx="6568135" cy="3907688"/>
          </a:xfrm>
          <a:prstGeom prst="rect">
            <a:avLst/>
          </a:prstGeom>
          <a:noFill/>
        </p:spPr>
      </p:pic>
    </p:spTree>
    <p:extLst>
      <p:ext uri="{BB962C8B-B14F-4D97-AF65-F5344CB8AC3E}">
        <p14:creationId xmlns:p14="http://schemas.microsoft.com/office/powerpoint/2010/main" xmlns="" val="9296660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1143000"/>
          </a:xfrm>
        </p:spPr>
        <p:txBody>
          <a:bodyPr>
            <a:normAutofit/>
          </a:bodyPr>
          <a:lstStyle/>
          <a:p>
            <a:r>
              <a:rPr lang="en-US" cap="none" dirty="0" smtClean="0"/>
              <a:t>The Circular Flows in a Market Economy with Government</a:t>
            </a:r>
            <a:endParaRPr lang="en-US" cap="none" dirty="0"/>
          </a:p>
        </p:txBody>
      </p:sp>
      <p:pic>
        <p:nvPicPr>
          <p:cNvPr id="1026" name="Picture 2" descr="\\xinchnasbk\CVOPROD\CEE\Books_Markpdf\ECONOMICS-131302\PowerPoints\ARt\HSE-Lesson16-F002.tif"/>
          <p:cNvPicPr>
            <a:picLocks noChangeAspect="1" noChangeArrowheads="1"/>
          </p:cNvPicPr>
          <p:nvPr/>
        </p:nvPicPr>
        <p:blipFill>
          <a:blip r:embed="rId2" cstate="print"/>
          <a:srcRect/>
          <a:stretch>
            <a:fillRect/>
          </a:stretch>
        </p:blipFill>
        <p:spPr bwMode="auto">
          <a:xfrm>
            <a:off x="1287037" y="1734312"/>
            <a:ext cx="6561563" cy="3904488"/>
          </a:xfrm>
          <a:prstGeom prst="rect">
            <a:avLst/>
          </a:prstGeom>
          <a:noFill/>
        </p:spPr>
      </p:pic>
    </p:spTree>
    <p:extLst>
      <p:ext uri="{BB962C8B-B14F-4D97-AF65-F5344CB8AC3E}">
        <p14:creationId xmlns:p14="http://schemas.microsoft.com/office/powerpoint/2010/main" xmlns="" val="115296830"/>
      </p:ext>
    </p:extLst>
  </p:cSld>
  <p:clrMapOvr>
    <a:masterClrMapping/>
  </p:clrMapOvr>
  <p:timing>
    <p:tnLst>
      <p:par>
        <p:cTn id="1" dur="indefinite" restart="never" nodeType="tmRoot"/>
      </p:par>
    </p:tnLst>
  </p:timing>
</p:sld>
</file>

<file path=ppt/theme/theme1.xml><?xml version="1.0" encoding="utf-8"?>
<a:theme xmlns:a="http://schemas.openxmlformats.org/drawingml/2006/main" name="1_HSE_Lesson01_ms-comp">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EE-Economics">
      <a:majorFont>
        <a:latin typeface="Trade Gothic LT Std Extended"/>
        <a:ea typeface=""/>
        <a:cs typeface=""/>
      </a:majorFont>
      <a:minorFont>
        <a:latin typeface="Trade Gothic LT Std C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3687</TotalTime>
  <Words>259</Words>
  <Application>Microsoft Office PowerPoint</Application>
  <PresentationFormat>On-screen Show (4:3)</PresentationFormat>
  <Paragraphs>19</Paragraphs>
  <Slides>6</Slides>
  <Notes>0</Notes>
  <HiddenSlides>0</HiddenSlides>
  <MMClips>0</MMClips>
  <ScaleCrop>false</ScaleCrop>
  <HeadingPairs>
    <vt:vector size="4" baseType="variant">
      <vt:variant>
        <vt:lpstr>Theme</vt:lpstr>
      </vt:variant>
      <vt:variant>
        <vt:i4>1</vt:i4>
      </vt:variant>
      <vt:variant>
        <vt:lpstr>Slide Titles</vt:lpstr>
      </vt:variant>
      <vt:variant>
        <vt:i4>6</vt:i4>
      </vt:variant>
    </vt:vector>
  </HeadingPairs>
  <TitlesOfParts>
    <vt:vector size="7" baseType="lpstr">
      <vt:lpstr>1_HSE_Lesson01_ms-comp</vt:lpstr>
      <vt:lpstr>Productive Resources</vt:lpstr>
      <vt:lpstr>Productive Resources</vt:lpstr>
      <vt:lpstr>Productive Resources</vt:lpstr>
      <vt:lpstr>A Description of Production</vt:lpstr>
      <vt:lpstr>The Circular Flows in a Market Economy</vt:lpstr>
      <vt:lpstr>The Circular Flows in a Market Economy with Government</vt:lpstr>
    </vt:vector>
  </TitlesOfParts>
  <Company>Florida Atlantic University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Lesson 16:  The Circular Flows of Econoland</dc:title>
  <dc:creator>William Bosshardt</dc:creator>
  <cp:lastModifiedBy>jitendrad</cp:lastModifiedBy>
  <cp:revision>24</cp:revision>
  <dcterms:created xsi:type="dcterms:W3CDTF">2014-03-10T14:37:11Z</dcterms:created>
  <dcterms:modified xsi:type="dcterms:W3CDTF">2014-05-02T09:33:39Z</dcterms:modified>
</cp:coreProperties>
</file>

<file path=docProps/thumbnail.jpeg>
</file>